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9144000" cy="6858000" type="screen4x3"/>
  <p:notesSz cx="9872663" cy="6797675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47823"/>
    <a:srgbClr val="4F022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1368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8154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592225" y="0"/>
            <a:ext cx="4278154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DAF882-3615-CC40-AABB-F107669C1F0B}" type="datetimeFigureOut">
              <a:rPr lang="it-IT" smtClean="0"/>
              <a:pPr/>
              <a:t>05/11/2020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6456612"/>
            <a:ext cx="4278154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592225" y="6456612"/>
            <a:ext cx="4278154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073650-BE25-7242-AC9E-C76181C8761E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8154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592225" y="0"/>
            <a:ext cx="4278154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D88A5F-DB3E-214A-9E95-2A8E24980C5C}" type="datetimeFigureOut">
              <a:rPr lang="it-IT" smtClean="0"/>
              <a:pPr/>
              <a:t>05/11/2020</a:t>
            </a:fld>
            <a:endParaRPr lang="it-I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236913" y="509588"/>
            <a:ext cx="3398837" cy="25495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87267" y="3228896"/>
            <a:ext cx="7898130" cy="305895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456612"/>
            <a:ext cx="4278154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592225" y="6456612"/>
            <a:ext cx="4278154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D9AFFB-A531-2245-8930-D012CEB0EB8B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 dirty="0"/>
          </a:p>
        </p:txBody>
      </p:sp>
      <p:cxnSp>
        <p:nvCxnSpPr>
          <p:cNvPr id="4" name="Straight Connector 3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598D2A-785F-4117-BFAE-89519C7EB1FC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rgbClr val="000000"/>
                </a:solidFill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/>
                <a:cs typeface="Arial"/>
              </a:defRPr>
            </a:lvl1pPr>
            <a:lvl2pPr>
              <a:defRPr>
                <a:latin typeface="Arial"/>
                <a:cs typeface="Arial"/>
              </a:defRPr>
            </a:lvl2pPr>
            <a:lvl3pPr>
              <a:defRPr>
                <a:latin typeface="Arial"/>
                <a:cs typeface="Arial"/>
              </a:defRPr>
            </a:lvl3pPr>
            <a:lvl4pPr>
              <a:defRPr>
                <a:latin typeface="Arial"/>
                <a:cs typeface="Arial"/>
              </a:defRPr>
            </a:lvl4pPr>
            <a:lvl5pPr>
              <a:defRPr>
                <a:latin typeface="Arial"/>
                <a:cs typeface="Arial"/>
              </a:defRPr>
            </a:lvl5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18728513-1B5C-4ED4-9974-0205D44F8AD7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8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9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720802"/>
            <a:ext cx="2057400" cy="5405361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720802"/>
            <a:ext cx="6019800" cy="5405361"/>
          </a:xfrm>
        </p:spPr>
        <p:txBody>
          <a:bodyPr vert="eaVert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1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0F768866-D0BE-4632-B952-5018243E5913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1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1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6" name="Straight Connector 15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2578E898-002A-4AA6-A15D-4550F83A39E0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8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9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b="0" i="1">
                <a:solidFill>
                  <a:schemeClr val="tx1">
                    <a:tint val="75000"/>
                  </a:schemeClr>
                </a:solidFill>
                <a:latin typeface="Arial Italic"/>
                <a:cs typeface="Arial Italic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cxnSp>
        <p:nvCxnSpPr>
          <p:cNvPr id="4" name="Straight Connector 3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CF87AC-B94B-458C-A80D-31364206A8C9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rgbClr val="000000"/>
                </a:solidFill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>
            <a:lvl1pPr>
              <a:defRPr sz="3600"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/>
                <a:cs typeface="Arial"/>
              </a:defRPr>
            </a:lvl1pPr>
            <a:lvl2pPr>
              <a:defRPr sz="2400">
                <a:latin typeface="Arial"/>
                <a:cs typeface="Arial"/>
              </a:defRPr>
            </a:lvl2pPr>
            <a:lvl3pPr>
              <a:defRPr sz="2000">
                <a:latin typeface="Arial"/>
                <a:cs typeface="Arial"/>
              </a:defRPr>
            </a:lvl3pPr>
            <a:lvl4pPr>
              <a:defRPr sz="1800">
                <a:latin typeface="Arial"/>
                <a:cs typeface="Arial"/>
              </a:defRPr>
            </a:lvl4pPr>
            <a:lvl5pPr>
              <a:defRPr sz="1800">
                <a:latin typeface="Arial"/>
                <a:cs typeface="Arial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/>
                <a:cs typeface="Arial"/>
              </a:defRPr>
            </a:lvl1pPr>
            <a:lvl2pPr>
              <a:defRPr sz="2400">
                <a:latin typeface="Arial"/>
                <a:cs typeface="Arial"/>
              </a:defRPr>
            </a:lvl2pPr>
            <a:lvl3pPr>
              <a:defRPr sz="2000">
                <a:latin typeface="Arial"/>
                <a:cs typeface="Arial"/>
              </a:defRPr>
            </a:lvl3pPr>
            <a:lvl4pPr>
              <a:defRPr sz="1800">
                <a:latin typeface="Arial"/>
                <a:cs typeface="Arial"/>
              </a:defRPr>
            </a:lvl4pPr>
            <a:lvl5pPr>
              <a:defRPr sz="1800">
                <a:latin typeface="Arial"/>
                <a:cs typeface="Arial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889E552D-923A-4ABF-8172-C001B8DEF080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13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14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rmAutofit/>
          </a:bodyPr>
          <a:lstStyle>
            <a:lvl1pPr marL="0" indent="0">
              <a:buNone/>
              <a:defRPr sz="2000" b="1">
                <a:latin typeface="Arial"/>
                <a:cs typeface="Arial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/>
                <a:cs typeface="Arial"/>
              </a:defRPr>
            </a:lvl1pPr>
            <a:lvl2pPr>
              <a:defRPr sz="2000">
                <a:latin typeface="Arial"/>
                <a:cs typeface="Arial"/>
              </a:defRPr>
            </a:lvl2pPr>
            <a:lvl3pPr>
              <a:defRPr sz="1800">
                <a:latin typeface="Arial"/>
                <a:cs typeface="Arial"/>
              </a:defRPr>
            </a:lvl3pPr>
            <a:lvl4pPr>
              <a:defRPr sz="1600">
                <a:latin typeface="Arial"/>
                <a:cs typeface="Arial"/>
              </a:defRPr>
            </a:lvl4pPr>
            <a:lvl5pPr>
              <a:defRPr sz="1600">
                <a:latin typeface="Arial"/>
                <a:cs typeface="Arial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rmAutofit/>
          </a:bodyPr>
          <a:lstStyle>
            <a:lvl1pPr marL="0" indent="0">
              <a:buNone/>
              <a:defRPr lang="it-IT" sz="2000" b="1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457200" rtl="0" eaLnBrk="1" latinLnBrk="0" hangingPunct="1">
              <a:spcBef>
                <a:spcPct val="20000"/>
              </a:spcBef>
              <a:buFont typeface="Arial"/>
              <a:buNone/>
            </a:pPr>
            <a:r>
              <a:rPr lang="it-IT" smtClean="0"/>
              <a:t>Modifica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>
            <a:normAutofit/>
          </a:bodyPr>
          <a:lstStyle>
            <a:lvl1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1pPr>
            <a:lvl2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2pPr>
            <a:lvl3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3pPr>
            <a:lvl4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4pPr>
            <a:lvl5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14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3EDF0C7-599D-4C64-BAE4-57A9BCFFB175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15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16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7" name="Straight Connector 16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3208EA32-B059-4445-9169-1A2EA7AEEF1A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Straight Connector 9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A936E700-0B93-4A72-A6B6-83E946648ADF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12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13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64000"/>
            <a:ext cx="3008313" cy="571100"/>
          </a:xfrm>
        </p:spPr>
        <p:txBody>
          <a:bodyPr anchor="b"/>
          <a:lstStyle>
            <a:lvl1pPr algn="l">
              <a:defRPr sz="2000"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864000"/>
            <a:ext cx="5111750" cy="5262163"/>
          </a:xfrm>
        </p:spPr>
        <p:txBody>
          <a:bodyPr/>
          <a:lstStyle>
            <a:lvl1pPr>
              <a:defRPr sz="3200">
                <a:latin typeface="Arial"/>
                <a:cs typeface="Arial"/>
              </a:defRPr>
            </a:lvl1pPr>
            <a:lvl2pPr>
              <a:defRPr sz="2800">
                <a:latin typeface="Arial"/>
                <a:cs typeface="Arial"/>
              </a:defRPr>
            </a:lvl2pPr>
            <a:lvl3pPr>
              <a:defRPr sz="2400">
                <a:latin typeface="Arial"/>
                <a:cs typeface="Arial"/>
              </a:defRPr>
            </a:lvl3pPr>
            <a:lvl4pPr>
              <a:defRPr sz="2000">
                <a:latin typeface="Arial"/>
                <a:cs typeface="Arial"/>
              </a:defRPr>
            </a:lvl4pPr>
            <a:lvl5pPr>
              <a:defRPr sz="2000">
                <a:latin typeface="Arial"/>
                <a:cs typeface="Arial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/>
                <a:cs typeface="Arial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8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AF903003-BCEC-481B-B8C0-E57D523C6B01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9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10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915839"/>
            <a:ext cx="5486400" cy="381173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/>
                <a:cs typeface="Arial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9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7ACF6D6A-1B58-4FA4-BE01-77A8B68C3D0C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10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11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2" name="Straight Connector 11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910403"/>
            <a:ext cx="8229600" cy="55794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58893E-5008-45A4-B507-47390E79F122}" type="datetime1">
              <a:rPr lang="it-IT" smtClean="0"/>
              <a:t>05/11/2020</a:t>
            </a:fld>
            <a:endParaRPr lang="it-IT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rgbClr val="000000"/>
                </a:solidFill>
              </a:defRPr>
            </a:lvl1pPr>
          </a:lstStyle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10" name="Picture 9" descr="Slide_DIp_EconomiaeDiritto.png"/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457200" y="152525"/>
            <a:ext cx="8229600" cy="685935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457200" rtl="0" eaLnBrk="1" latinLnBrk="0" hangingPunct="1">
        <a:spcBef>
          <a:spcPct val="0"/>
        </a:spcBef>
        <a:buNone/>
        <a:defRPr sz="4400" b="1" kern="1200">
          <a:solidFill>
            <a:schemeClr val="tx1"/>
          </a:solidFill>
          <a:latin typeface="Arial"/>
          <a:ea typeface="+mj-ea"/>
          <a:cs typeface="Arial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Arial"/>
          <a:ea typeface="+mn-ea"/>
          <a:cs typeface="Arial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Arial"/>
          <a:ea typeface="+mn-ea"/>
          <a:cs typeface="Arial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Arial"/>
          <a:ea typeface="+mn-ea"/>
          <a:cs typeface="Arial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Arial"/>
          <a:ea typeface="+mn-ea"/>
          <a:cs typeface="Arial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Arial"/>
          <a:ea typeface="+mn-ea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La rivoluzione marginalista</a:t>
            </a:r>
            <a:endParaRPr lang="it-IT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it-IT" dirty="0" smtClean="0"/>
              <a:t>Il nuovo paradigma economico</a:t>
            </a:r>
            <a:endParaRPr lang="it-IT" dirty="0"/>
          </a:p>
        </p:txBody>
      </p:sp>
      <p:sp>
        <p:nvSpPr>
          <p:cNvPr id="2" name="Segnaposto piè di pagina 1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1</a:t>
            </a:fld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olo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Il periodo storico</a:t>
            </a:r>
            <a:endParaRPr lang="it-IT" dirty="0"/>
          </a:p>
        </p:txBody>
      </p:sp>
      <p:sp>
        <p:nvSpPr>
          <p:cNvPr id="7" name="Segnaposto contenuto 6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it-IT" dirty="0" smtClean="0"/>
              <a:t>Espansione economica nei paesi europei e in nord America</a:t>
            </a:r>
          </a:p>
          <a:p>
            <a:pPr lvl="1"/>
            <a:r>
              <a:rPr lang="it-IT" dirty="0" smtClean="0"/>
              <a:t>Concentrazione industriale (grandi fabbriche, cartelli e collusioni)</a:t>
            </a:r>
          </a:p>
          <a:p>
            <a:pPr lvl="1"/>
            <a:r>
              <a:rPr lang="it-IT" dirty="0" smtClean="0"/>
              <a:t>Società per azioni (separazione dei manager dalla proprietà)</a:t>
            </a:r>
          </a:p>
          <a:p>
            <a:r>
              <a:rPr lang="it-IT" dirty="0" smtClean="0"/>
              <a:t>Le grandi imprese</a:t>
            </a:r>
          </a:p>
          <a:p>
            <a:pPr lvl="1"/>
            <a:r>
              <a:rPr lang="it-IT" dirty="0" smtClean="0"/>
              <a:t>All’interno organizzazione gerarchica</a:t>
            </a:r>
          </a:p>
          <a:p>
            <a:pPr lvl="1"/>
            <a:r>
              <a:rPr lang="it-IT" dirty="0" smtClean="0"/>
              <a:t>All’esterno operano sul mercato (che però perde le caratteristiche della concorrenza pura) </a:t>
            </a:r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2895600" cy="365125"/>
          </a:xfrm>
        </p:spPr>
        <p:txBody>
          <a:bodyPr/>
          <a:lstStyle/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8" name="Segnaposto numero diapositiva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2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6888800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La rivoluzione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56150"/>
          </a:xfrm>
        </p:spPr>
        <p:txBody>
          <a:bodyPr>
            <a:normAutofit fontScale="32500" lnSpcReduction="20000"/>
          </a:bodyPr>
          <a:lstStyle/>
          <a:p>
            <a:r>
              <a:rPr lang="it-IT" altLang="it-IT" sz="4300" dirty="0">
                <a:latin typeface="Arial" panose="020B0604020202020204" pitchFamily="34" charset="0"/>
                <a:cs typeface="Arial" panose="020B0604020202020204" pitchFamily="34" charset="0"/>
              </a:rPr>
              <a:t>Anni 1870</a:t>
            </a:r>
          </a:p>
          <a:p>
            <a:r>
              <a:rPr lang="it-IT" altLang="it-IT" sz="4300" dirty="0">
                <a:latin typeface="Arial" panose="020B0604020202020204" pitchFamily="34" charset="0"/>
                <a:cs typeface="Arial" panose="020B0604020202020204" pitchFamily="34" charset="0"/>
              </a:rPr>
              <a:t>Svolta teorica </a:t>
            </a:r>
            <a:r>
              <a:rPr lang="it-IT" altLang="it-IT" sz="4300" u="sng" dirty="0">
                <a:latin typeface="Arial" panose="020B0604020202020204" pitchFamily="34" charset="0"/>
                <a:cs typeface="Arial" panose="020B0604020202020204" pitchFamily="34" charset="0"/>
              </a:rPr>
              <a:t>rapida</a:t>
            </a:r>
            <a:r>
              <a:rPr lang="it-IT" altLang="it-IT" sz="43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altLang="it-IT" sz="4300" dirty="0" smtClean="0">
                <a:latin typeface="Arial" panose="020B0604020202020204" pitchFamily="34" charset="0"/>
                <a:cs typeface="Arial" panose="020B0604020202020204" pitchFamily="34" charset="0"/>
              </a:rPr>
              <a:t>e radicale che </a:t>
            </a:r>
            <a:r>
              <a:rPr lang="it-IT" altLang="it-IT" sz="4300" dirty="0">
                <a:latin typeface="Arial" panose="020B0604020202020204" pitchFamily="34" charset="0"/>
                <a:cs typeface="Arial" panose="020B0604020202020204" pitchFamily="34" charset="0"/>
              </a:rPr>
              <a:t>ha esercitato un’enorme influenza sulla scienza economica contemporanea</a:t>
            </a:r>
            <a:r>
              <a:rPr lang="it-IT" altLang="it-IT" sz="43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U.K.</a:t>
            </a:r>
          </a:p>
          <a:p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William Stanley </a:t>
            </a:r>
            <a:r>
              <a:rPr lang="it-IT" altLang="it-IT" sz="4300" b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Jevons</a:t>
            </a: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altLang="it-IT" sz="4300" b="1" i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 </a:t>
            </a:r>
            <a:r>
              <a:rPr lang="it-IT" altLang="it-IT" sz="4300" b="1" i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Theory</a:t>
            </a:r>
            <a:r>
              <a:rPr lang="it-IT" altLang="it-IT" sz="4300" b="1" i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of </a:t>
            </a:r>
            <a:r>
              <a:rPr lang="it-IT" altLang="it-IT" sz="4300" b="1" i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Political</a:t>
            </a:r>
            <a:r>
              <a:rPr lang="it-IT" altLang="it-IT" sz="4300" b="1" i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Economy</a:t>
            </a: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1871</a:t>
            </a:r>
          </a:p>
          <a:p>
            <a:pPr>
              <a:lnSpc>
                <a:spcPct val="50000"/>
              </a:lnSpc>
            </a:pPr>
            <a:endParaRPr lang="it-IT" altLang="it-IT" sz="4300" b="1" dirty="0">
              <a:solidFill>
                <a:schemeClr val="accent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Austria</a:t>
            </a:r>
          </a:p>
          <a:p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Carl </a:t>
            </a:r>
            <a:r>
              <a:rPr lang="it-IT" altLang="it-IT" sz="4300" b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Menger</a:t>
            </a: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altLang="it-IT" sz="4300" b="1" i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Grundsätze</a:t>
            </a:r>
            <a:r>
              <a:rPr lang="it-IT" altLang="it-IT" sz="4300" b="1" i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altLang="it-IT" sz="4300" b="1" i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der</a:t>
            </a:r>
            <a:r>
              <a:rPr lang="it-IT" altLang="it-IT" sz="4300" b="1" i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altLang="it-IT" sz="4300" b="1" i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Volkwirtschaftslehre</a:t>
            </a: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1871</a:t>
            </a:r>
          </a:p>
          <a:p>
            <a:pPr>
              <a:lnSpc>
                <a:spcPct val="50000"/>
              </a:lnSpc>
            </a:pPr>
            <a:endParaRPr lang="it-IT" altLang="it-IT" sz="4300" b="1" dirty="0">
              <a:solidFill>
                <a:schemeClr val="accent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Svizzera (Losanna)</a:t>
            </a:r>
          </a:p>
          <a:p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Léon </a:t>
            </a:r>
            <a:r>
              <a:rPr lang="it-IT" altLang="it-IT" sz="4300" b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Walras</a:t>
            </a: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altLang="it-IT" sz="4300" b="1" i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Eléments</a:t>
            </a:r>
            <a:r>
              <a:rPr lang="it-IT" altLang="it-IT" sz="4300" b="1" i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d’</a:t>
            </a:r>
            <a:r>
              <a:rPr lang="it-IT" altLang="it-IT" sz="4300" b="1" i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économie</a:t>
            </a:r>
            <a:r>
              <a:rPr lang="it-IT" altLang="it-IT" sz="4300" b="1" i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altLang="it-IT" sz="4300" b="1" i="1" dirty="0" err="1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politique</a:t>
            </a:r>
            <a:r>
              <a:rPr lang="it-IT" altLang="it-IT" sz="4300" b="1" i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pure</a:t>
            </a: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1874</a:t>
            </a:r>
          </a:p>
          <a:p>
            <a:endParaRPr lang="it-IT" altLang="it-IT" sz="4300" b="1" dirty="0" smtClean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it-IT" altLang="it-IT" sz="4300" dirty="0">
                <a:latin typeface="Arial" panose="020B0604020202020204" pitchFamily="34" charset="0"/>
                <a:cs typeface="Arial" panose="020B0604020202020204" pitchFamily="34" charset="0"/>
              </a:rPr>
              <a:t>Approccio nuovo, basato su alcuni </a:t>
            </a: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concetti-chiave</a:t>
            </a:r>
            <a:r>
              <a:rPr lang="it-IT" altLang="it-IT" sz="4300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  <a:p>
            <a:r>
              <a:rPr lang="it-IT" altLang="it-IT" sz="43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lvl="2">
              <a:buFont typeface="Wingdings" panose="05000000000000000000" pitchFamily="2" charset="2"/>
              <a:buChar char="Ö"/>
            </a:pP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utilità marginale, </a:t>
            </a:r>
          </a:p>
          <a:p>
            <a:pPr lvl="2">
              <a:buFont typeface="Wingdings" panose="05000000000000000000" pitchFamily="2" charset="2"/>
              <a:buChar char="Ö"/>
            </a:pP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soddisfazione dei bisogni, </a:t>
            </a:r>
          </a:p>
          <a:p>
            <a:pPr lvl="2">
              <a:buFont typeface="Wingdings" panose="05000000000000000000" pitchFamily="2" charset="2"/>
              <a:buChar char="Ö"/>
            </a:pP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allocazione delle risorse, </a:t>
            </a:r>
          </a:p>
          <a:p>
            <a:pPr lvl="2">
              <a:buFont typeface="Wingdings" panose="05000000000000000000" pitchFamily="2" charset="2"/>
              <a:buChar char="Ö"/>
            </a:pP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massimizzazione del piacere e minimizzazione del dolore,</a:t>
            </a:r>
          </a:p>
          <a:p>
            <a:pPr lvl="2">
              <a:buFont typeface="Wingdings" panose="05000000000000000000" pitchFamily="2" charset="2"/>
              <a:buChar char="Ö"/>
            </a:pPr>
            <a:r>
              <a:rPr lang="it-IT" altLang="it-IT" sz="4300" b="1" dirty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equilibrio economico</a:t>
            </a:r>
            <a:r>
              <a:rPr lang="it-IT" altLang="it-IT" sz="4300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lvl="2">
              <a:buFont typeface="Wingdings" panose="05000000000000000000" pitchFamily="2" charset="2"/>
              <a:buChar char="Ö"/>
            </a:pPr>
            <a:r>
              <a:rPr lang="it-IT" altLang="it-IT" sz="4300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Individualismo metodologico</a:t>
            </a:r>
            <a:endParaRPr lang="it-IT" altLang="it-IT" sz="4300" b="1" dirty="0">
              <a:solidFill>
                <a:schemeClr val="accent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it-IT" altLang="it-IT" sz="4900" dirty="0">
              <a:solidFill>
                <a:srgbClr val="003366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3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2707323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it-IT" sz="3200" dirty="0" smtClean="0"/>
              <a:t>Le caratteristiche del marginalismo 1</a:t>
            </a:r>
            <a:endParaRPr lang="it-IT" sz="32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it-IT" dirty="0" smtClean="0"/>
              <a:t>La teoria marginalista ha differenze sostanziali con l’economia classica:</a:t>
            </a:r>
          </a:p>
          <a:p>
            <a:r>
              <a:rPr lang="it-IT" dirty="0" smtClean="0"/>
              <a:t>Attenzione alla </a:t>
            </a:r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allocazione di risorse date</a:t>
            </a:r>
            <a:r>
              <a:rPr lang="it-IT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it-IT" dirty="0" smtClean="0"/>
              <a:t>contro l’attenzione dei classici al </a:t>
            </a:r>
            <a:r>
              <a:rPr lang="it-IT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processo di accumulazione </a:t>
            </a:r>
            <a:r>
              <a:rPr lang="it-IT" dirty="0" smtClean="0"/>
              <a:t>(statica vs dinamica)</a:t>
            </a:r>
            <a:endParaRPr lang="it-IT" b="1" dirty="0" smtClean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1"/>
            <a:r>
              <a:rPr lang="it-IT" dirty="0" smtClean="0"/>
              <a:t>L’economia è «una serie di deduzioni dal concetto di scarsità di tempo e di materiali»</a:t>
            </a:r>
          </a:p>
          <a:p>
            <a:r>
              <a:rPr lang="it-IT" dirty="0" smtClean="0"/>
              <a:t>Traduzione dell’</a:t>
            </a:r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utilitarismo</a:t>
            </a:r>
            <a:r>
              <a:rPr lang="it-IT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it-IT" dirty="0" smtClean="0"/>
              <a:t>in teoria economica</a:t>
            </a:r>
          </a:p>
          <a:p>
            <a:r>
              <a:rPr lang="it-IT" dirty="0" smtClean="0"/>
              <a:t>Centralità del </a:t>
            </a:r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principio di sostituzione</a:t>
            </a:r>
            <a:r>
              <a:rPr lang="it-IT" dirty="0" smtClean="0"/>
              <a:t>: </a:t>
            </a:r>
          </a:p>
          <a:p>
            <a:pPr lvl="1"/>
            <a:r>
              <a:rPr lang="it-IT" dirty="0" smtClean="0"/>
              <a:t>possibilità di scelta di diverse combinazioni di fattori o di beni</a:t>
            </a:r>
          </a:p>
          <a:p>
            <a:r>
              <a:rPr lang="it-IT" dirty="0" smtClean="0"/>
              <a:t>Assenza di analisi per </a:t>
            </a:r>
            <a:r>
              <a:rPr lang="it-IT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classi sociali </a:t>
            </a:r>
            <a:r>
              <a:rPr lang="it-IT" dirty="0" smtClean="0"/>
              <a:t>– </a:t>
            </a:r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individualismo metodologico</a:t>
            </a:r>
            <a:endParaRPr lang="it-IT" b="1" dirty="0">
              <a:solidFill>
                <a:schemeClr val="accent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4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6677464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it-IT" sz="3200" dirty="0"/>
              <a:t>Le caratteristiche del marginalismo </a:t>
            </a:r>
            <a:r>
              <a:rPr lang="it-IT" sz="3200" dirty="0" smtClean="0"/>
              <a:t>2</a:t>
            </a:r>
            <a:endParaRPr lang="it-IT" sz="32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Assenza del contesto storico-istituzionale</a:t>
            </a:r>
            <a:r>
              <a:rPr lang="it-IT" dirty="0" smtClean="0"/>
              <a:t>: il problema della scarsità è visto come problema </a:t>
            </a:r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universale</a:t>
            </a:r>
            <a:r>
              <a:rPr lang="it-IT" dirty="0" smtClean="0"/>
              <a:t>: le regole di massimizzazione data la scarsità sono valide per l’individuo isolato (Robinson </a:t>
            </a:r>
            <a:r>
              <a:rPr lang="it-IT" dirty="0" err="1" smtClean="0"/>
              <a:t>Crusoe</a:t>
            </a:r>
            <a:r>
              <a:rPr lang="it-IT" dirty="0" smtClean="0"/>
              <a:t>), nell’antica Roma e nella società contemporanea</a:t>
            </a:r>
          </a:p>
          <a:p>
            <a:r>
              <a:rPr lang="it-IT" dirty="0" smtClean="0"/>
              <a:t>Teoria </a:t>
            </a:r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soggettiva</a:t>
            </a:r>
            <a:r>
              <a:rPr lang="it-IT" dirty="0" smtClean="0"/>
              <a:t> del valore (utilità come giudizio dei soggetti) contro teoria </a:t>
            </a:r>
            <a:r>
              <a:rPr lang="it-IT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oggettiva</a:t>
            </a:r>
            <a:r>
              <a:rPr lang="it-IT" dirty="0" smtClean="0"/>
              <a:t> (lavoro necessario per produrre il bene)</a:t>
            </a:r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5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8215105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Concetto di utilità marginale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it-IT" dirty="0" smtClean="0"/>
              <a:t>Alla base: </a:t>
            </a:r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utilità marginale decrescente</a:t>
            </a:r>
          </a:p>
          <a:p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quantità successive di uno stesso bene determinano in un consumatore incrementi di utilità via via 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decrescenti</a:t>
            </a:r>
            <a:endParaRPr lang="it-IT" altLang="it-IT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/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l’utilità di un’unità addizionale di un bene dipende dalla quantità del bene già 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posseduta</a:t>
            </a:r>
          </a:p>
          <a:p>
            <a:pPr lvl="1"/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La nozione di utilità impiegata 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dai primi </a:t>
            </a:r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economisti marginalisti è “cardinale” (misurabile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  <a:p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Leggi di </a:t>
            </a:r>
            <a:r>
              <a:rPr lang="it-IT" altLang="it-IT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Gossen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it-IT" dirty="0"/>
              <a:t>Hermann Heinrich </a:t>
            </a:r>
            <a:r>
              <a:rPr lang="it-IT" dirty="0" err="1" smtClean="0"/>
              <a:t>Gossen</a:t>
            </a:r>
            <a:r>
              <a:rPr lang="it-IT" dirty="0" smtClean="0"/>
              <a:t>, economista tedesco</a:t>
            </a:r>
            <a:r>
              <a:rPr lang="it-IT" dirty="0"/>
              <a:t> </a:t>
            </a:r>
            <a:r>
              <a:rPr lang="it-IT" dirty="0" smtClean="0"/>
              <a:t>(1810</a:t>
            </a:r>
            <a:r>
              <a:rPr lang="it-IT" dirty="0"/>
              <a:t> - </a:t>
            </a:r>
            <a:r>
              <a:rPr lang="it-IT" dirty="0" smtClean="0"/>
              <a:t>1858)</a:t>
            </a:r>
          </a:p>
          <a:p>
            <a:pPr lvl="1"/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L’utilità marginale è decrescente</a:t>
            </a:r>
          </a:p>
          <a:p>
            <a:pPr lvl="1"/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La massimizzazione dell’utilità si ha quando sono eguagliate le utilità marginali ponderate per i prezzi di tutti i beni</a:t>
            </a:r>
          </a:p>
          <a:p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Il termine utilità marginale verrà utilizzato solo nel 1884 da </a:t>
            </a:r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riedrich von </a:t>
            </a:r>
            <a:r>
              <a:rPr lang="it-IT" altLang="it-IT" dirty="0" err="1" smtClean="0">
                <a:latin typeface="Arial" panose="020B0604020202020204" pitchFamily="34" charset="0"/>
                <a:cs typeface="Arial" panose="020B0604020202020204" pitchFamily="34" charset="0"/>
              </a:rPr>
              <a:t>Wieser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 (economista austriaco – 1851-1926)</a:t>
            </a:r>
          </a:p>
          <a:p>
            <a:pPr lvl="1"/>
            <a:r>
              <a:rPr lang="it-IT" altLang="it-IT" dirty="0" err="1" smtClean="0">
                <a:latin typeface="Arial" panose="020B0604020202020204" pitchFamily="34" charset="0"/>
                <a:cs typeface="Arial" panose="020B0604020202020204" pitchFamily="34" charset="0"/>
              </a:rPr>
              <a:t>Jevons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 «grado finale di utilità»</a:t>
            </a:r>
          </a:p>
          <a:p>
            <a:pPr lvl="1"/>
            <a:r>
              <a:rPr lang="it-IT" altLang="it-IT" dirty="0" err="1" smtClean="0">
                <a:latin typeface="Arial" panose="020B0604020202020204" pitchFamily="34" charset="0"/>
                <a:cs typeface="Arial" panose="020B0604020202020204" pitchFamily="34" charset="0"/>
              </a:rPr>
              <a:t>Walras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 «rarità»</a:t>
            </a:r>
            <a:endParaRPr lang="it-IT" altLang="it-IT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50000"/>
              </a:lnSpc>
              <a:buNone/>
            </a:pPr>
            <a:endParaRPr lang="it-IT" altLang="it-IT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6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8241106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Il successo del marginalismo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Anni 1870 e 1880. </a:t>
            </a:r>
            <a:r>
              <a:rPr lang="it-IT" altLang="it-IT" dirty="0" err="1">
                <a:latin typeface="Arial" panose="020B0604020202020204" pitchFamily="34" charset="0"/>
                <a:cs typeface="Arial" panose="020B0604020202020204" pitchFamily="34" charset="0"/>
              </a:rPr>
              <a:t>Jevons</a:t>
            </a:r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altLang="it-IT" dirty="0" err="1">
                <a:latin typeface="Arial" panose="020B0604020202020204" pitchFamily="34" charset="0"/>
                <a:cs typeface="Arial" panose="020B0604020202020204" pitchFamily="34" charset="0"/>
              </a:rPr>
              <a:t>Menger</a:t>
            </a:r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 e </a:t>
            </a:r>
            <a:r>
              <a:rPr lang="it-IT" altLang="it-IT" dirty="0" err="1">
                <a:latin typeface="Arial" panose="020B0604020202020204" pitchFamily="34" charset="0"/>
                <a:cs typeface="Arial" panose="020B0604020202020204" pitchFamily="34" charset="0"/>
              </a:rPr>
              <a:t>Walras</a:t>
            </a:r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 sono quasi 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isolati</a:t>
            </a:r>
            <a:endParaRPr lang="it-IT" altLang="it-IT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Anni 1990. Affermazione 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vigorosa</a:t>
            </a:r>
            <a:endParaRPr lang="it-IT" altLang="it-IT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Ragioni del successo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?</a:t>
            </a:r>
          </a:p>
          <a:p>
            <a:r>
              <a:rPr lang="it-IT" altLang="it-IT" sz="3100" dirty="0">
                <a:latin typeface="Arial" panose="020B0604020202020204" pitchFamily="34" charset="0"/>
                <a:cs typeface="Arial" panose="020B0604020202020204" pitchFamily="34" charset="0"/>
              </a:rPr>
              <a:t>1. Interpretazioni relativiste</a:t>
            </a:r>
            <a:r>
              <a:rPr lang="it-IT" altLang="it-IT" sz="20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</a:p>
          <a:p>
            <a:endParaRPr lang="it-IT" altLang="it-IT" sz="9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it-IT" altLang="it-IT" sz="2700" dirty="0">
                <a:latin typeface="Arial" panose="020B0604020202020204" pitchFamily="34" charset="0"/>
                <a:cs typeface="Arial" panose="020B0604020202020204" pitchFamily="34" charset="0"/>
              </a:rPr>
              <a:t>dalla fase di industrializzazione in cui è centrale la crescita a una fase di assestamento in cui è centrale </a:t>
            </a:r>
            <a:r>
              <a:rPr lang="it-IT" altLang="it-IT" sz="2700" dirty="0" smtClean="0">
                <a:latin typeface="Arial" panose="020B0604020202020204" pitchFamily="34" charset="0"/>
                <a:cs typeface="Arial" panose="020B0604020202020204" pitchFamily="34" charset="0"/>
              </a:rPr>
              <a:t>l’allocazione</a:t>
            </a:r>
            <a:endParaRPr lang="it-IT" altLang="it-IT" sz="2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it-IT" altLang="it-IT" sz="2600" dirty="0">
                <a:latin typeface="Arial" panose="020B0604020202020204" pitchFamily="34" charset="0"/>
                <a:cs typeface="Arial" panose="020B0604020202020204" pitchFamily="34" charset="0"/>
              </a:rPr>
              <a:t>da una fase di sviluppo capitalistico in cui gli economisti mettono in evidenza i contrasti di interesse tra le classi (in particolare capitalisti e proprietari fondiari), a una fase di conflitti sociali (capitale-lavoro) e di rischi rivoluzionari, in cui gli economisti cercano una teoria economica “</a:t>
            </a:r>
            <a:r>
              <a:rPr lang="it-IT" altLang="it-IT" sz="2600" dirty="0" err="1">
                <a:latin typeface="Arial" panose="020B0604020202020204" pitchFamily="34" charset="0"/>
                <a:cs typeface="Arial" panose="020B0604020202020204" pitchFamily="34" charset="0"/>
              </a:rPr>
              <a:t>armonicistica</a:t>
            </a:r>
            <a:r>
              <a:rPr lang="it-IT" altLang="it-IT" sz="2600" dirty="0">
                <a:latin typeface="Arial" panose="020B0604020202020204" pitchFamily="34" charset="0"/>
                <a:cs typeface="Arial" panose="020B0604020202020204" pitchFamily="34" charset="0"/>
              </a:rPr>
              <a:t>” e “</a:t>
            </a:r>
            <a:r>
              <a:rPr lang="it-IT" altLang="it-IT" sz="2600" dirty="0" smtClean="0">
                <a:latin typeface="Arial" panose="020B0604020202020204" pitchFamily="34" charset="0"/>
                <a:cs typeface="Arial" panose="020B0604020202020204" pitchFamily="34" charset="0"/>
              </a:rPr>
              <a:t>conservatrice</a:t>
            </a:r>
            <a:endParaRPr lang="it-IT" altLang="it-IT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it-IT" altLang="it-IT" sz="2300" dirty="0">
                <a:latin typeface="Arial" panose="020B0604020202020204" pitchFamily="34" charset="0"/>
                <a:cs typeface="Arial" panose="020B0604020202020204" pitchFamily="34" charset="0"/>
              </a:rPr>
              <a:t>(variante): il marginalismo contesta l’economia classica perché aveva “generato” l’economia marxista: … ma solo </a:t>
            </a:r>
            <a:r>
              <a:rPr lang="it-IT" altLang="it-IT" sz="2300" dirty="0" err="1">
                <a:latin typeface="Arial" panose="020B0604020202020204" pitchFamily="34" charset="0"/>
                <a:cs typeface="Arial" panose="020B0604020202020204" pitchFamily="34" charset="0"/>
              </a:rPr>
              <a:t>Böhm-Bawerk</a:t>
            </a:r>
            <a:r>
              <a:rPr lang="it-IT" altLang="it-IT" sz="2300" dirty="0">
                <a:latin typeface="Arial" panose="020B0604020202020204" pitchFamily="34" charset="0"/>
                <a:cs typeface="Arial" panose="020B0604020202020204" pitchFamily="34" charset="0"/>
              </a:rPr>
              <a:t> attacca direttamente </a:t>
            </a:r>
            <a:r>
              <a:rPr lang="it-IT" altLang="it-IT" sz="2300" dirty="0" err="1">
                <a:latin typeface="Arial" panose="020B0604020202020204" pitchFamily="34" charset="0"/>
                <a:cs typeface="Arial" panose="020B0604020202020204" pitchFamily="34" charset="0"/>
              </a:rPr>
              <a:t>Marx</a:t>
            </a:r>
            <a:r>
              <a:rPr lang="it-IT" altLang="it-IT" sz="2300" dirty="0">
                <a:latin typeface="Arial" panose="020B0604020202020204" pitchFamily="34" charset="0"/>
                <a:cs typeface="Arial" panose="020B0604020202020204" pitchFamily="34" charset="0"/>
              </a:rPr>
              <a:t>, e solo </a:t>
            </a:r>
            <a:r>
              <a:rPr lang="it-IT" altLang="it-IT" sz="2300" dirty="0" err="1">
                <a:latin typeface="Arial" panose="020B0604020202020204" pitchFamily="34" charset="0"/>
                <a:cs typeface="Arial" panose="020B0604020202020204" pitchFamily="34" charset="0"/>
              </a:rPr>
              <a:t>Jevons</a:t>
            </a:r>
            <a:r>
              <a:rPr lang="it-IT" altLang="it-IT" sz="2300" dirty="0">
                <a:latin typeface="Arial" panose="020B0604020202020204" pitchFamily="34" charset="0"/>
                <a:cs typeface="Arial" panose="020B0604020202020204" pitchFamily="34" charset="0"/>
              </a:rPr>
              <a:t> è anti-classico</a:t>
            </a:r>
            <a:r>
              <a:rPr lang="it-IT" altLang="it-IT" sz="2300" dirty="0">
                <a:latin typeface="Comic Sans MS" panose="030F0702030302020204" pitchFamily="66" charset="0"/>
              </a:rPr>
              <a:t>!</a:t>
            </a:r>
            <a:endParaRPr lang="it-IT" altLang="it-IT" sz="2300" dirty="0"/>
          </a:p>
          <a:p>
            <a:endParaRPr lang="it-IT" altLang="it-IT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7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36770551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Progresso?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it-IT" altLang="it-IT" smtClean="0">
                <a:latin typeface="Arial" panose="020B0604020202020204" pitchFamily="34" charset="0"/>
                <a:cs typeface="Arial" panose="020B0604020202020204" pitchFamily="34" charset="0"/>
              </a:rPr>
              <a:t>l </a:t>
            </a:r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marginalismo è semplicemente un passo avanti, date le difficoltà teoriche in cui si trovava ormai l’economa classica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: teoria del valore – teoria dei salari</a:t>
            </a:r>
            <a:endParaRPr lang="it-IT" altLang="it-IT" sz="2000" dirty="0" smtClean="0">
              <a:solidFill>
                <a:srgbClr val="660066"/>
              </a:solidFill>
              <a:latin typeface="Comic Sans MS" panose="030F0702030302020204" pitchFamily="66" charset="0"/>
            </a:endParaRPr>
          </a:p>
          <a:p>
            <a:pPr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Il </a:t>
            </a:r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marginalismo ha successo perché appare agli economisti “professionalizzati” come una teoria più scientifica, soprattutto per l’uso della 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matematica: «problema economico: una funzione matematica da massimizzare sotto vincoli» (P. A </a:t>
            </a:r>
            <a:r>
              <a:rPr lang="it-IT" altLang="it-IT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Samuelson</a:t>
            </a:r>
            <a:r>
              <a:rPr lang="it-IT" altLang="it-IT" dirty="0" smtClean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  <a:p>
            <a:pPr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it-IT" altLang="it-IT" dirty="0">
                <a:latin typeface="Arial" panose="020B0604020202020204" pitchFamily="34" charset="0"/>
                <a:cs typeface="Arial" panose="020B0604020202020204" pitchFamily="34" charset="0"/>
              </a:rPr>
              <a:t>il marginalismo ha successo perché appare più elegante e persuasivo (il successo di un paradigma dipende da ragioni di “retorica”)</a:t>
            </a:r>
            <a:endParaRPr lang="it-I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La rivoluzione marginalista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8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051149845"/>
      </p:ext>
    </p:extLst>
  </p:cSld>
  <p:clrMapOvr>
    <a:masterClrMapping/>
  </p:clrMapOvr>
</p:sld>
</file>

<file path=ppt/theme/theme1.xml><?xml version="1.0" encoding="utf-8"?>
<a:theme xmlns:a="http://schemas.openxmlformats.org/drawingml/2006/main" name="Slide_DirezioneAmministrativa_UNIMC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Slide__UNIMC_DipECONOMIA_DIRITTO</Template>
  <TotalTime>161</TotalTime>
  <Words>681</Words>
  <Application>Microsoft Office PowerPoint</Application>
  <PresentationFormat>Presentazione su schermo (4:3)</PresentationFormat>
  <Paragraphs>80</Paragraphs>
  <Slides>8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5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8</vt:i4>
      </vt:variant>
    </vt:vector>
  </HeadingPairs>
  <TitlesOfParts>
    <vt:vector size="14" baseType="lpstr">
      <vt:lpstr>Arial</vt:lpstr>
      <vt:lpstr>Arial Italic</vt:lpstr>
      <vt:lpstr>Calibri</vt:lpstr>
      <vt:lpstr>Comic Sans MS</vt:lpstr>
      <vt:lpstr>Wingdings</vt:lpstr>
      <vt:lpstr>Slide_DirezioneAmministrativa_UNIMC</vt:lpstr>
      <vt:lpstr>La rivoluzione marginalista</vt:lpstr>
      <vt:lpstr>Il periodo storico</vt:lpstr>
      <vt:lpstr>La rivoluzione</vt:lpstr>
      <vt:lpstr>Le caratteristiche del marginalismo 1</vt:lpstr>
      <vt:lpstr>Le caratteristiche del marginalismo 2</vt:lpstr>
      <vt:lpstr>Concetto di utilità marginale</vt:lpstr>
      <vt:lpstr>Il successo del marginalismo</vt:lpstr>
      <vt:lpstr>Progresso?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 rivoluzione marginalista</dc:title>
  <dc:creator>stefano.perri</dc:creator>
  <cp:lastModifiedBy>stefano.perri</cp:lastModifiedBy>
  <cp:revision>11</cp:revision>
  <cp:lastPrinted>2019-10-31T10:16:58Z</cp:lastPrinted>
  <dcterms:created xsi:type="dcterms:W3CDTF">2019-10-11T14:41:26Z</dcterms:created>
  <dcterms:modified xsi:type="dcterms:W3CDTF">2020-11-05T10:04:18Z</dcterms:modified>
</cp:coreProperties>
</file>

<file path=docProps/thumbnail.jpeg>
</file>